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57" r:id="rId3"/>
    <p:sldId id="258" r:id="rId4"/>
    <p:sldId id="259" r:id="rId5"/>
    <p:sldId id="260" r:id="rId6"/>
    <p:sldId id="279" r:id="rId7"/>
    <p:sldId id="261" r:id="rId8"/>
    <p:sldId id="278" r:id="rId9"/>
    <p:sldId id="285" r:id="rId10"/>
    <p:sldId id="286" r:id="rId11"/>
    <p:sldId id="287" r:id="rId12"/>
    <p:sldId id="324" r:id="rId13"/>
    <p:sldId id="281" r:id="rId14"/>
    <p:sldId id="280" r:id="rId15"/>
    <p:sldId id="282" r:id="rId16"/>
    <p:sldId id="262" r:id="rId17"/>
    <p:sldId id="263" r:id="rId18"/>
    <p:sldId id="264" r:id="rId19"/>
    <p:sldId id="326" r:id="rId20"/>
    <p:sldId id="265" r:id="rId21"/>
    <p:sldId id="323" r:id="rId22"/>
    <p:sldId id="327" r:id="rId23"/>
    <p:sldId id="283" r:id="rId24"/>
    <p:sldId id="266" r:id="rId25"/>
    <p:sldId id="270" r:id="rId26"/>
    <p:sldId id="267" r:id="rId27"/>
    <p:sldId id="268" r:id="rId28"/>
    <p:sldId id="269" r:id="rId29"/>
    <p:sldId id="272" r:id="rId30"/>
    <p:sldId id="273" r:id="rId31"/>
    <p:sldId id="274" r:id="rId32"/>
    <p:sldId id="325" r:id="rId33"/>
    <p:sldId id="275" r:id="rId34"/>
    <p:sldId id="276" r:id="rId35"/>
    <p:sldId id="277" r:id="rId36"/>
    <p:sldId id="288" r:id="rId37"/>
    <p:sldId id="289" r:id="rId38"/>
    <p:sldId id="290" r:id="rId39"/>
    <p:sldId id="291" r:id="rId40"/>
    <p:sldId id="292" r:id="rId41"/>
    <p:sldId id="293" r:id="rId42"/>
    <p:sldId id="294" r:id="rId43"/>
    <p:sldId id="295" r:id="rId44"/>
    <p:sldId id="296" r:id="rId45"/>
    <p:sldId id="297" r:id="rId46"/>
    <p:sldId id="298" r:id="rId47"/>
    <p:sldId id="299" r:id="rId48"/>
    <p:sldId id="300" r:id="rId49"/>
    <p:sldId id="301" r:id="rId50"/>
    <p:sldId id="302" r:id="rId51"/>
    <p:sldId id="303" r:id="rId52"/>
    <p:sldId id="304" r:id="rId53"/>
    <p:sldId id="305" r:id="rId54"/>
    <p:sldId id="306" r:id="rId55"/>
    <p:sldId id="308" r:id="rId56"/>
    <p:sldId id="309" r:id="rId57"/>
    <p:sldId id="310" r:id="rId58"/>
    <p:sldId id="311" r:id="rId59"/>
    <p:sldId id="312" r:id="rId60"/>
    <p:sldId id="313" r:id="rId61"/>
    <p:sldId id="314" r:id="rId62"/>
    <p:sldId id="315" r:id="rId63"/>
    <p:sldId id="316" r:id="rId64"/>
    <p:sldId id="317" r:id="rId65"/>
    <p:sldId id="318" r:id="rId66"/>
    <p:sldId id="319" r:id="rId67"/>
    <p:sldId id="322" r:id="rId6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884" autoAdjust="0"/>
    <p:restoredTop sz="94660"/>
  </p:normalViewPr>
  <p:slideViewPr>
    <p:cSldViewPr snapToGrid="0">
      <p:cViewPr>
        <p:scale>
          <a:sx n="157" d="100"/>
          <a:sy n="157" d="100"/>
        </p:scale>
        <p:origin x="696" y="1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" Type="http://schemas.openxmlformats.org/officeDocument/2006/relationships/slide" Target="slides/slide6.xml"/><Relationship Id="rId71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F8F6C-36FA-44FE-B655-6DC95F715226}" type="datetimeFigureOut">
              <a:rPr lang="ru-RU" smtClean="0"/>
              <a:t>12.10.2022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0AFA1-C460-47EE-9176-0491B33E6D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44318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F8F6C-36FA-44FE-B655-6DC95F715226}" type="datetimeFigureOut">
              <a:rPr lang="ru-RU" smtClean="0"/>
              <a:t>12.10.2022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0AFA1-C460-47EE-9176-0491B33E6D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72755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F8F6C-36FA-44FE-B655-6DC95F715226}" type="datetimeFigureOut">
              <a:rPr lang="ru-RU" smtClean="0"/>
              <a:t>12.10.2022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0AFA1-C460-47EE-9176-0491B33E6D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83899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F8F6C-36FA-44FE-B655-6DC95F715226}" type="datetimeFigureOut">
              <a:rPr lang="ru-RU" smtClean="0"/>
              <a:t>12.10.2022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0AFA1-C460-47EE-9176-0491B33E6D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92873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F8F6C-36FA-44FE-B655-6DC95F715226}" type="datetimeFigureOut">
              <a:rPr lang="ru-RU" smtClean="0"/>
              <a:t>12.10.2022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0AFA1-C460-47EE-9176-0491B33E6D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7706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F8F6C-36FA-44FE-B655-6DC95F715226}" type="datetimeFigureOut">
              <a:rPr lang="ru-RU" smtClean="0"/>
              <a:t>12.10.2022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0AFA1-C460-47EE-9176-0491B33E6D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47847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F8F6C-36FA-44FE-B655-6DC95F715226}" type="datetimeFigureOut">
              <a:rPr lang="ru-RU" smtClean="0"/>
              <a:t>12.10.2022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0AFA1-C460-47EE-9176-0491B33E6D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98972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F8F6C-36FA-44FE-B655-6DC95F715226}" type="datetimeFigureOut">
              <a:rPr lang="ru-RU" smtClean="0"/>
              <a:t>12.10.2022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0AFA1-C460-47EE-9176-0491B33E6D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98398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F8F6C-36FA-44FE-B655-6DC95F715226}" type="datetimeFigureOut">
              <a:rPr lang="ru-RU" smtClean="0"/>
              <a:t>12.10.2022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0AFA1-C460-47EE-9176-0491B33E6D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24173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F8F6C-36FA-44FE-B655-6DC95F715226}" type="datetimeFigureOut">
              <a:rPr lang="ru-RU" smtClean="0"/>
              <a:t>12.10.2022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0AFA1-C460-47EE-9176-0491B33E6D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03794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F8F6C-36FA-44FE-B655-6DC95F715226}" type="datetimeFigureOut">
              <a:rPr lang="ru-RU" smtClean="0"/>
              <a:t>12.10.2022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0AFA1-C460-47EE-9176-0491B33E6D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60032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4F8F6C-36FA-44FE-B655-6DC95F715226}" type="datetimeFigureOut">
              <a:rPr lang="ru-RU" smtClean="0"/>
              <a:t>12.10.2022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E0AFA1-C460-47EE-9176-0491B33E6D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563265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89462" y="1002831"/>
            <a:ext cx="7577051" cy="1790700"/>
          </a:xfrm>
        </p:spPr>
        <p:txBody>
          <a:bodyPr>
            <a:noAutofit/>
          </a:bodyPr>
          <a:lstStyle/>
          <a:p>
            <a:r>
              <a:rPr lang="ru-RU" sz="4000" dirty="0"/>
              <a:t>Клинический</a:t>
            </a:r>
            <a:r>
              <a:rPr lang="ru-RU" sz="3600" dirty="0"/>
              <a:t> фармаколог в контрактной службе. </a:t>
            </a:r>
            <a:br>
              <a:rPr lang="ru-RU" sz="3600" dirty="0"/>
            </a:br>
            <a:r>
              <a:rPr lang="ru-RU" sz="3600" dirty="0"/>
              <a:t>Обоснование НМЦК — проблемы и решения. Собственный опыт.</a:t>
            </a:r>
          </a:p>
        </p:txBody>
      </p:sp>
      <p:sp>
        <p:nvSpPr>
          <p:cNvPr id="4" name="Подзаголовок 2">
            <a:extLst>
              <a:ext uri="{FF2B5EF4-FFF2-40B4-BE49-F238E27FC236}">
                <a16:creationId xmlns:a16="http://schemas.microsoft.com/office/drawing/2014/main" id="{87CF3775-D6CC-A148-8BF9-CFEB4AF7588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127465" y="4435685"/>
            <a:ext cx="6858000" cy="1655762"/>
          </a:xfrm>
        </p:spPr>
        <p:txBody>
          <a:bodyPr>
            <a:normAutofit/>
          </a:bodyPr>
          <a:lstStyle/>
          <a:p>
            <a:pPr algn="r"/>
            <a:r>
              <a:rPr lang="ru-RU" dirty="0"/>
              <a:t>Цветов Виталий Михайлович, к.м.н.,</a:t>
            </a:r>
          </a:p>
          <a:p>
            <a:pPr algn="r"/>
            <a:r>
              <a:rPr lang="ru-RU" dirty="0"/>
              <a:t>ФГБУ «ФЦССХ» Минздрава России </a:t>
            </a:r>
          </a:p>
          <a:p>
            <a:pPr algn="r"/>
            <a:r>
              <a:rPr lang="ru-RU" dirty="0"/>
              <a:t>(г. Челябинск)</a:t>
            </a:r>
          </a:p>
          <a:p>
            <a:pPr algn="r"/>
            <a:endParaRPr lang="ru-RU" dirty="0"/>
          </a:p>
          <a:p>
            <a:pPr algn="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1357619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915179" y="69012"/>
            <a:ext cx="733026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Обоснование НМЦК (без НДС)  в соответствии с методами, предусмотренных частями 2-6  ст. 22 Федерального закона 44-ФЗ1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334" y="1782243"/>
            <a:ext cx="8259956" cy="34880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028218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915179" y="69012"/>
            <a:ext cx="733026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Обоснование НМЦК (без НДС)  в соответствии с методами, предусмотренных частями 2-6  ст. 22 Федерального закона 44-ФЗ1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6491" y="1404484"/>
            <a:ext cx="8667641" cy="33088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737608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183775" y="324197"/>
            <a:ext cx="25520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/>
              <a:t>Итого</a:t>
            </a:r>
          </a:p>
        </p:txBody>
      </p:sp>
      <p:sp>
        <p:nvSpPr>
          <p:cNvPr id="3" name="Стрелка вниз 2"/>
          <p:cNvSpPr/>
          <p:nvPr/>
        </p:nvSpPr>
        <p:spPr>
          <a:xfrm>
            <a:off x="964276" y="1330036"/>
            <a:ext cx="839586" cy="113884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57447" y="2828388"/>
            <a:ext cx="2053243" cy="199505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метод сопоставимых рыночных цен (анализа рынка)</a:t>
            </a:r>
          </a:p>
          <a:p>
            <a:pPr algn="ctr"/>
            <a:endParaRPr lang="ru-RU" dirty="0"/>
          </a:p>
        </p:txBody>
      </p:sp>
      <p:sp>
        <p:nvSpPr>
          <p:cNvPr id="4" name="Стрелка вправо 3"/>
          <p:cNvSpPr/>
          <p:nvPr/>
        </p:nvSpPr>
        <p:spPr>
          <a:xfrm>
            <a:off x="2585258" y="1615795"/>
            <a:ext cx="1620982" cy="56732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право 5"/>
          <p:cNvSpPr/>
          <p:nvPr/>
        </p:nvSpPr>
        <p:spPr>
          <a:xfrm>
            <a:off x="2576945" y="2910759"/>
            <a:ext cx="1620982" cy="56732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право 7"/>
          <p:cNvSpPr/>
          <p:nvPr/>
        </p:nvSpPr>
        <p:spPr>
          <a:xfrm>
            <a:off x="2576945" y="4256117"/>
            <a:ext cx="1620982" cy="56732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4256116" y="1576292"/>
            <a:ext cx="22278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Рассылка с ответами от поставщиков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256116" y="3009756"/>
            <a:ext cx="32669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Открытые источники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256116" y="4355114"/>
            <a:ext cx="31671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Сайт </a:t>
            </a:r>
            <a:r>
              <a:rPr lang="en-US" dirty="0"/>
              <a:t>https://zakupki.gov.ru/</a:t>
            </a:r>
            <a:endParaRPr lang="ru-RU" dirty="0"/>
          </a:p>
        </p:txBody>
      </p:sp>
      <p:sp>
        <p:nvSpPr>
          <p:cNvPr id="11" name="Правая фигурная скобка 10"/>
          <p:cNvSpPr/>
          <p:nvPr/>
        </p:nvSpPr>
        <p:spPr>
          <a:xfrm>
            <a:off x="6691745" y="1448749"/>
            <a:ext cx="756458" cy="3491345"/>
          </a:xfrm>
          <a:prstGeom prst="rightBrace">
            <a:avLst>
              <a:gd name="adj1" fmla="val 61080"/>
              <a:gd name="adj2" fmla="val 51655"/>
            </a:avLst>
          </a:prstGeom>
          <a:ln w="476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7656021" y="2910759"/>
            <a:ext cx="12136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Ср.</a:t>
            </a:r>
          </a:p>
          <a:p>
            <a:r>
              <a:rPr lang="ru-RU" dirty="0" err="1"/>
              <a:t>арифмет</a:t>
            </a:r>
            <a:r>
              <a:rPr lang="ru-RU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92439117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183775" y="324197"/>
            <a:ext cx="25520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/>
              <a:t>Итого</a:t>
            </a:r>
          </a:p>
        </p:txBody>
      </p:sp>
      <p:sp>
        <p:nvSpPr>
          <p:cNvPr id="4" name="Стрелка вниз 3"/>
          <p:cNvSpPr/>
          <p:nvPr/>
        </p:nvSpPr>
        <p:spPr>
          <a:xfrm>
            <a:off x="3124893" y="1330036"/>
            <a:ext cx="839586" cy="113884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2518064" y="2828388"/>
            <a:ext cx="2053243" cy="199505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тарифный метод</a:t>
            </a:r>
          </a:p>
        </p:txBody>
      </p:sp>
    </p:spTree>
    <p:extLst>
      <p:ext uri="{BB962C8B-B14F-4D97-AF65-F5344CB8AC3E}">
        <p14:creationId xmlns:p14="http://schemas.microsoft.com/office/powerpoint/2010/main" val="19773383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0164" y="1008957"/>
            <a:ext cx="7353300" cy="17145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3702" y="3333056"/>
            <a:ext cx="8118764" cy="21248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0620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183775" y="324197"/>
            <a:ext cx="25520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/>
              <a:t>Итого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4674524" y="2828388"/>
            <a:ext cx="2053243" cy="199505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700" dirty="0"/>
              <a:t>расчета средневзвешенной цены</a:t>
            </a:r>
          </a:p>
        </p:txBody>
      </p:sp>
      <p:sp>
        <p:nvSpPr>
          <p:cNvPr id="11" name="Стрелка вниз 10"/>
          <p:cNvSpPr/>
          <p:nvPr/>
        </p:nvSpPr>
        <p:spPr>
          <a:xfrm>
            <a:off x="5281352" y="1438101"/>
            <a:ext cx="839586" cy="113884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9064689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2437" y="947651"/>
            <a:ext cx="7572375" cy="411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289640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0042" y="1735780"/>
            <a:ext cx="7553325" cy="19812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8C1051B4-6B5C-D64B-879A-8C630BA33E30}"/>
              </a:ext>
            </a:extLst>
          </p:cNvPr>
          <p:cNvSpPr txBox="1"/>
          <p:nvPr/>
        </p:nvSpPr>
        <p:spPr>
          <a:xfrm>
            <a:off x="2008261" y="393106"/>
            <a:ext cx="45805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/>
              <a:t>NB!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360112682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28305" y="182880"/>
            <a:ext cx="48795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/>
              <a:t>Главное: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8326" y="910764"/>
            <a:ext cx="7610475" cy="325755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53D10943-057F-F44E-803E-7E845DE81B8D}"/>
              </a:ext>
            </a:extLst>
          </p:cNvPr>
          <p:cNvSpPr txBox="1"/>
          <p:nvPr/>
        </p:nvSpPr>
        <p:spPr>
          <a:xfrm>
            <a:off x="905855" y="4495088"/>
            <a:ext cx="32124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Анализ рынка = 45 р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BCC720E-4E3B-304B-868E-3A69DE4C333E}"/>
              </a:ext>
            </a:extLst>
          </p:cNvPr>
          <p:cNvSpPr txBox="1"/>
          <p:nvPr/>
        </p:nvSpPr>
        <p:spPr>
          <a:xfrm>
            <a:off x="905854" y="4958361"/>
            <a:ext cx="34881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Тарифный метод = 40 р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1AD5361-2DD5-9A4C-B36C-8D3A2FCBD517}"/>
              </a:ext>
            </a:extLst>
          </p:cNvPr>
          <p:cNvSpPr txBox="1"/>
          <p:nvPr/>
        </p:nvSpPr>
        <p:spPr>
          <a:xfrm>
            <a:off x="905853" y="5421634"/>
            <a:ext cx="30679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Средневзвешенная = 39 р</a:t>
            </a:r>
          </a:p>
        </p:txBody>
      </p:sp>
      <p:sp>
        <p:nvSpPr>
          <p:cNvPr id="10" name="Закрывающая фигурная скобка 9">
            <a:extLst>
              <a:ext uri="{FF2B5EF4-FFF2-40B4-BE49-F238E27FC236}">
                <a16:creationId xmlns:a16="http://schemas.microsoft.com/office/drawing/2014/main" id="{F1741B2A-D8FE-BA47-B2D8-DFD584327687}"/>
              </a:ext>
            </a:extLst>
          </p:cNvPr>
          <p:cNvSpPr/>
          <p:nvPr/>
        </p:nvSpPr>
        <p:spPr>
          <a:xfrm>
            <a:off x="3608310" y="4361086"/>
            <a:ext cx="509954" cy="1563881"/>
          </a:xfrm>
          <a:prstGeom prst="rightBrace">
            <a:avLst>
              <a:gd name="adj1" fmla="val 37016"/>
              <a:gd name="adj2" fmla="val 47970"/>
            </a:avLst>
          </a:prstGeom>
          <a:ln w="412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48DCA60-F9DE-504E-91E3-2AE71CC720C5}"/>
              </a:ext>
            </a:extLst>
          </p:cNvPr>
          <p:cNvSpPr txBox="1"/>
          <p:nvPr/>
        </p:nvSpPr>
        <p:spPr>
          <a:xfrm>
            <a:off x="4580092" y="4958361"/>
            <a:ext cx="37627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НМЦК = 39 * количество товара</a:t>
            </a:r>
          </a:p>
        </p:txBody>
      </p:sp>
    </p:spTree>
    <p:extLst>
      <p:ext uri="{BB962C8B-B14F-4D97-AF65-F5344CB8AC3E}">
        <p14:creationId xmlns:p14="http://schemas.microsoft.com/office/powerpoint/2010/main" val="162882563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28305" y="182880"/>
            <a:ext cx="48795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/>
              <a:t>Главное: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8326" y="910764"/>
            <a:ext cx="7610475" cy="325755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731521" y="4449367"/>
            <a:ext cx="2053243" cy="199505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метод сопоставимых рыночных цен (анализа рынка)</a:t>
            </a:r>
          </a:p>
          <a:p>
            <a:pPr algn="ctr"/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586941" y="4449365"/>
            <a:ext cx="2053243" cy="199505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тарифный метод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6365558" y="4449366"/>
            <a:ext cx="2053243" cy="199505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700" dirty="0"/>
              <a:t>расчета средневзвешенной цены</a:t>
            </a:r>
          </a:p>
        </p:txBody>
      </p:sp>
    </p:spTree>
    <p:extLst>
      <p:ext uri="{BB962C8B-B14F-4D97-AF65-F5344CB8AC3E}">
        <p14:creationId xmlns:p14="http://schemas.microsoft.com/office/powerpoint/2010/main" val="18695307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3310" y="3229928"/>
            <a:ext cx="7419975" cy="332422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22663" y="330691"/>
            <a:ext cx="6701270" cy="253255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8650" y="2286000"/>
            <a:ext cx="7886700" cy="228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1694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09" y="858288"/>
            <a:ext cx="8843977" cy="49772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762312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09" y="858288"/>
            <a:ext cx="8843977" cy="4977245"/>
          </a:xfrm>
          <a:prstGeom prst="rect">
            <a:avLst/>
          </a:prstGeom>
        </p:spPr>
      </p:pic>
      <p:sp>
        <p:nvSpPr>
          <p:cNvPr id="3" name="Стрелка вправо 2"/>
          <p:cNvSpPr/>
          <p:nvPr/>
        </p:nvSpPr>
        <p:spPr>
          <a:xfrm>
            <a:off x="2310938" y="1645920"/>
            <a:ext cx="1363287" cy="110559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750249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02122" y="133988"/>
            <a:ext cx="71448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/>
              <a:t>Итого, полное обоснование НМЦК</a:t>
            </a:r>
          </a:p>
        </p:txBody>
      </p:sp>
      <p:sp>
        <p:nvSpPr>
          <p:cNvPr id="3" name="Стрелка вниз 2"/>
          <p:cNvSpPr/>
          <p:nvPr/>
        </p:nvSpPr>
        <p:spPr>
          <a:xfrm>
            <a:off x="968434" y="825091"/>
            <a:ext cx="839586" cy="113884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Стрелка вниз 3"/>
          <p:cNvSpPr/>
          <p:nvPr/>
        </p:nvSpPr>
        <p:spPr>
          <a:xfrm>
            <a:off x="3109082" y="825091"/>
            <a:ext cx="839586" cy="113884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трелка вниз 4"/>
          <p:cNvSpPr/>
          <p:nvPr/>
        </p:nvSpPr>
        <p:spPr>
          <a:xfrm>
            <a:off x="5273446" y="825091"/>
            <a:ext cx="839586" cy="113884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низ 5"/>
          <p:cNvSpPr/>
          <p:nvPr/>
        </p:nvSpPr>
        <p:spPr>
          <a:xfrm>
            <a:off x="7437812" y="822661"/>
            <a:ext cx="839586" cy="113884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57447" y="2326684"/>
            <a:ext cx="2053243" cy="199505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метод сопоставимых рыночных цен (анализа рынка)</a:t>
            </a:r>
          </a:p>
          <a:p>
            <a:pPr algn="ctr"/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518064" y="2326684"/>
            <a:ext cx="2053243" cy="199505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тарифный метод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4674524" y="2326684"/>
            <a:ext cx="2053243" cy="199505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700" dirty="0"/>
              <a:t>расчета средневзвешенной цены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6830984" y="2312120"/>
            <a:ext cx="2053243" cy="199505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/>
              <a:t>референтная</a:t>
            </a:r>
            <a:endParaRPr lang="ru-RU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C9A6FA1-F8E6-CC46-84F2-5578DC98DF1B}"/>
              </a:ext>
            </a:extLst>
          </p:cNvPr>
          <p:cNvSpPr txBox="1"/>
          <p:nvPr/>
        </p:nvSpPr>
        <p:spPr>
          <a:xfrm>
            <a:off x="104136" y="5957680"/>
            <a:ext cx="22278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Рассылка с ответами от поставщиков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0511E20-9FD2-8A49-945F-558520012A51}"/>
              </a:ext>
            </a:extLst>
          </p:cNvPr>
          <p:cNvSpPr txBox="1"/>
          <p:nvPr/>
        </p:nvSpPr>
        <p:spPr>
          <a:xfrm>
            <a:off x="2936134" y="5073359"/>
            <a:ext cx="22402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Открытые источники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0A94B7BF-B4AB-7843-B859-94F72E5719C6}"/>
              </a:ext>
            </a:extLst>
          </p:cNvPr>
          <p:cNvSpPr txBox="1"/>
          <p:nvPr/>
        </p:nvSpPr>
        <p:spPr>
          <a:xfrm>
            <a:off x="2644164" y="6023351"/>
            <a:ext cx="29798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Сайт </a:t>
            </a:r>
            <a:r>
              <a:rPr lang="en-US" dirty="0"/>
              <a:t>https://zakupki.gov.ru/</a:t>
            </a:r>
            <a:endParaRPr lang="ru-RU" dirty="0"/>
          </a:p>
        </p:txBody>
      </p:sp>
      <p:cxnSp>
        <p:nvCxnSpPr>
          <p:cNvPr id="18" name="Прямая со стрелкой 17">
            <a:extLst>
              <a:ext uri="{FF2B5EF4-FFF2-40B4-BE49-F238E27FC236}">
                <a16:creationId xmlns:a16="http://schemas.microsoft.com/office/drawing/2014/main" id="{5D9ACC68-324A-0548-A2DA-894E273BBAC7}"/>
              </a:ext>
            </a:extLst>
          </p:cNvPr>
          <p:cNvCxnSpPr>
            <a:cxnSpLocks/>
          </p:cNvCxnSpPr>
          <p:nvPr/>
        </p:nvCxnSpPr>
        <p:spPr>
          <a:xfrm>
            <a:off x="679731" y="4380325"/>
            <a:ext cx="0" cy="1518769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>
            <a:extLst>
              <a:ext uri="{FF2B5EF4-FFF2-40B4-BE49-F238E27FC236}">
                <a16:creationId xmlns:a16="http://schemas.microsoft.com/office/drawing/2014/main" id="{8FE1C0FA-938D-F141-B261-A7BF13AE27F8}"/>
              </a:ext>
            </a:extLst>
          </p:cNvPr>
          <p:cNvCxnSpPr>
            <a:cxnSpLocks/>
          </p:cNvCxnSpPr>
          <p:nvPr/>
        </p:nvCxnSpPr>
        <p:spPr>
          <a:xfrm>
            <a:off x="1384068" y="4380325"/>
            <a:ext cx="1220938" cy="1643026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>
            <a:extLst>
              <a:ext uri="{FF2B5EF4-FFF2-40B4-BE49-F238E27FC236}">
                <a16:creationId xmlns:a16="http://schemas.microsoft.com/office/drawing/2014/main" id="{8D1E9C61-0D22-DE40-A502-B094F4602957}"/>
              </a:ext>
            </a:extLst>
          </p:cNvPr>
          <p:cNvCxnSpPr>
            <a:cxnSpLocks/>
            <a:endCxn id="15" idx="1"/>
          </p:cNvCxnSpPr>
          <p:nvPr/>
        </p:nvCxnSpPr>
        <p:spPr>
          <a:xfrm>
            <a:off x="2095837" y="4355810"/>
            <a:ext cx="840297" cy="902215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1870547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131" y="1602913"/>
            <a:ext cx="8285514" cy="3235094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363286" y="393207"/>
            <a:ext cx="668343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Обоснование НМЦК (без НДС)  в соответствии с методами, предусмотренных частями 2-6  ст. 22 Федерального закона 44-ФЗ1</a:t>
            </a:r>
          </a:p>
        </p:txBody>
      </p:sp>
    </p:spTree>
    <p:extLst>
      <p:ext uri="{BB962C8B-B14F-4D97-AF65-F5344CB8AC3E}">
        <p14:creationId xmlns:p14="http://schemas.microsoft.com/office/powerpoint/2010/main" val="253917604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8289" y="2242878"/>
            <a:ext cx="7543800" cy="165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248010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09" y="858288"/>
            <a:ext cx="8843977" cy="4977245"/>
          </a:xfrm>
          <a:prstGeom prst="rect">
            <a:avLst/>
          </a:prstGeom>
        </p:spPr>
      </p:pic>
      <p:sp>
        <p:nvSpPr>
          <p:cNvPr id="4" name="Стрелка вниз 3"/>
          <p:cNvSpPr/>
          <p:nvPr/>
        </p:nvSpPr>
        <p:spPr>
          <a:xfrm>
            <a:off x="5902036" y="2402379"/>
            <a:ext cx="781396" cy="1404850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трелка вниз 4"/>
          <p:cNvSpPr/>
          <p:nvPr/>
        </p:nvSpPr>
        <p:spPr>
          <a:xfrm>
            <a:off x="4957156" y="2402379"/>
            <a:ext cx="781396" cy="1404850"/>
          </a:xfrm>
          <a:prstGeom prst="downArrow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3966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71354" y="498763"/>
            <a:ext cx="631767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/>
              <a:t>Что нужно заказчику для формирования НМКЦ на ЛП?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61604" y="1731108"/>
            <a:ext cx="2053243" cy="199505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метод сопоставимых рыночных цен (анализа рынка)</a:t>
            </a:r>
          </a:p>
          <a:p>
            <a:pPr algn="ctr"/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603568" y="1731108"/>
            <a:ext cx="2053243" cy="199505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тарифный метод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6702830" y="1731108"/>
            <a:ext cx="2053243" cy="199505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700" dirty="0"/>
              <a:t>расчета средневзвешенной цены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61604" y="4181302"/>
            <a:ext cx="234834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Сделать рассылку предложений, в случае отсутствие ответов, взять с сайта </a:t>
            </a:r>
            <a:r>
              <a:rPr lang="ru-RU" dirty="0" err="1"/>
              <a:t>Госзапупок</a:t>
            </a:r>
            <a:r>
              <a:rPr lang="ru-RU" dirty="0"/>
              <a:t>, из открытых источников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717867" y="4181302"/>
            <a:ext cx="182464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Выяснить минимальную цену ЖВНЛС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539347" y="4250575"/>
            <a:ext cx="221672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Рассчитать средневзвешенную цену из товаров внутри учреждения</a:t>
            </a:r>
          </a:p>
        </p:txBody>
      </p:sp>
    </p:spTree>
    <p:extLst>
      <p:ext uri="{BB962C8B-B14F-4D97-AF65-F5344CB8AC3E}">
        <p14:creationId xmlns:p14="http://schemas.microsoft.com/office/powerpoint/2010/main" val="30251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7" grpId="0"/>
      <p:bldP spid="8" grpId="0"/>
      <p:bldP spid="9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4039" y="973023"/>
            <a:ext cx="6129668" cy="5519218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809626" y="93810"/>
            <a:ext cx="35247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/>
              <a:t>https://zakupki.gov.ru/</a:t>
            </a:r>
          </a:p>
        </p:txBody>
      </p:sp>
      <p:sp>
        <p:nvSpPr>
          <p:cNvPr id="4" name="Стрелка вниз 3"/>
          <p:cNvSpPr/>
          <p:nvPr/>
        </p:nvSpPr>
        <p:spPr>
          <a:xfrm>
            <a:off x="5968538" y="1862051"/>
            <a:ext cx="565266" cy="166254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5374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9271" y="464649"/>
            <a:ext cx="6729006" cy="6019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838194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0324" y="1096760"/>
            <a:ext cx="8086725" cy="451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59429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96044" y="124690"/>
            <a:ext cx="667512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/>
              <a:t>Каков порядок расчета НМЦК?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5185" y="1917815"/>
            <a:ext cx="7458075" cy="41529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533698" y="1064029"/>
            <a:ext cx="67998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Он определен в приказе от 19 декабря 2019 г. N 1064н, в пункте 2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43739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5" y="528637"/>
            <a:ext cx="7829550" cy="5800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673273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397489" y="2219499"/>
            <a:ext cx="422286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/>
              <a:t>Можно ли упростить поиск?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541278" y="3940232"/>
            <a:ext cx="593528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/>
              <a:t>Zakup44 </a:t>
            </a:r>
            <a:r>
              <a:rPr lang="ru-RU" sz="3200" dirty="0"/>
              <a:t>– программа собственной разработки</a:t>
            </a:r>
          </a:p>
        </p:txBody>
      </p:sp>
    </p:spTree>
    <p:extLst>
      <p:ext uri="{BB962C8B-B14F-4D97-AF65-F5344CB8AC3E}">
        <p14:creationId xmlns:p14="http://schemas.microsoft.com/office/powerpoint/2010/main" val="26307295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6248" y="1264228"/>
            <a:ext cx="7658351" cy="437180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463991" y="357447"/>
            <a:ext cx="42228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/>
              <a:t>https://zakup44.ru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103185861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9650" y="976312"/>
            <a:ext cx="7124700" cy="4905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71274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079" y="1054678"/>
            <a:ext cx="7839595" cy="521503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23207" y="315884"/>
            <a:ext cx="62927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Есть версия даже для мак ос, но она пока в разработке.</a:t>
            </a:r>
          </a:p>
        </p:txBody>
      </p:sp>
    </p:spTree>
    <p:extLst>
      <p:ext uri="{BB962C8B-B14F-4D97-AF65-F5344CB8AC3E}">
        <p14:creationId xmlns:p14="http://schemas.microsoft.com/office/powerpoint/2010/main" val="391816515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6211" y="1286134"/>
            <a:ext cx="7418156" cy="494809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826328" y="257694"/>
            <a:ext cx="31422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/>
              <a:t>Astra Linux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310585098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1510" y="1322936"/>
            <a:ext cx="7206620" cy="486173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044931" y="191193"/>
            <a:ext cx="44805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Windows </a:t>
            </a:r>
            <a:r>
              <a:rPr lang="ru-RU" sz="2800" dirty="0"/>
              <a:t>версия</a:t>
            </a:r>
          </a:p>
        </p:txBody>
      </p:sp>
    </p:spTree>
    <p:extLst>
      <p:ext uri="{BB962C8B-B14F-4D97-AF65-F5344CB8AC3E}">
        <p14:creationId xmlns:p14="http://schemas.microsoft.com/office/powerpoint/2010/main" val="200641550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056" y="156904"/>
            <a:ext cx="4905201" cy="326302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86906" y="1427450"/>
            <a:ext cx="4857836" cy="324029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38595" y="3419929"/>
            <a:ext cx="4964603" cy="33492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491273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28305" y="182880"/>
            <a:ext cx="51040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Раздел 1. Работа с сайтом </a:t>
            </a:r>
            <a:r>
              <a:rPr lang="ru-RU" dirty="0" err="1"/>
              <a:t>ГосЗакупок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292" y="858635"/>
            <a:ext cx="7768039" cy="5217968"/>
          </a:xfrm>
          <a:prstGeom prst="rect">
            <a:avLst/>
          </a:prstGeom>
        </p:spPr>
      </p:pic>
      <p:sp>
        <p:nvSpPr>
          <p:cNvPr id="4" name="Стрелка вниз 3"/>
          <p:cNvSpPr/>
          <p:nvPr/>
        </p:nvSpPr>
        <p:spPr>
          <a:xfrm>
            <a:off x="1022465" y="182880"/>
            <a:ext cx="498764" cy="1005840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трелка вниз 4"/>
          <p:cNvSpPr/>
          <p:nvPr/>
        </p:nvSpPr>
        <p:spPr>
          <a:xfrm rot="5400000">
            <a:off x="2346960" y="1421477"/>
            <a:ext cx="498764" cy="1005840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низ 5"/>
          <p:cNvSpPr/>
          <p:nvPr/>
        </p:nvSpPr>
        <p:spPr>
          <a:xfrm rot="5400000">
            <a:off x="4211782" y="2247208"/>
            <a:ext cx="498764" cy="1005840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низ 6"/>
          <p:cNvSpPr/>
          <p:nvPr/>
        </p:nvSpPr>
        <p:spPr>
          <a:xfrm rot="5400000">
            <a:off x="3205942" y="3172345"/>
            <a:ext cx="498764" cy="1005840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низ 7"/>
          <p:cNvSpPr/>
          <p:nvPr/>
        </p:nvSpPr>
        <p:spPr>
          <a:xfrm>
            <a:off x="7284720" y="2588029"/>
            <a:ext cx="498764" cy="1005840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3736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949" y="244535"/>
            <a:ext cx="8262850" cy="64313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24996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97527" y="415637"/>
            <a:ext cx="755626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/>
              <a:t>Применения методов, предусмотренных пунктами 1 и 3 части 1 статьи 22 Федерального закона от 05.04.2013 N 44-ФЗ</a:t>
            </a:r>
          </a:p>
          <a:p>
            <a:r>
              <a:rPr lang="ru-RU" sz="2000" dirty="0"/>
              <a:t> 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7727" y="2596428"/>
            <a:ext cx="7591425" cy="2828925"/>
          </a:xfrm>
          <a:prstGeom prst="rect">
            <a:avLst/>
          </a:prstGeom>
        </p:spPr>
      </p:pic>
      <p:sp>
        <p:nvSpPr>
          <p:cNvPr id="4" name="Стрелка вниз 3"/>
          <p:cNvSpPr/>
          <p:nvPr/>
        </p:nvSpPr>
        <p:spPr>
          <a:xfrm>
            <a:off x="3765664" y="1230284"/>
            <a:ext cx="1795549" cy="9144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256162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7299" y="235615"/>
            <a:ext cx="8163485" cy="6381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3710111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6190" y="1030607"/>
            <a:ext cx="3310530" cy="456753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27965" y="1030606"/>
            <a:ext cx="3315046" cy="4567536"/>
          </a:xfrm>
          <a:prstGeom prst="rect">
            <a:avLst/>
          </a:prstGeom>
        </p:spPr>
      </p:pic>
      <p:sp>
        <p:nvSpPr>
          <p:cNvPr id="4" name="Стрелка вправо 3"/>
          <p:cNvSpPr/>
          <p:nvPr/>
        </p:nvSpPr>
        <p:spPr>
          <a:xfrm>
            <a:off x="3906982" y="2443942"/>
            <a:ext cx="1421476" cy="176229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трелка вниз 4"/>
          <p:cNvSpPr/>
          <p:nvPr/>
        </p:nvSpPr>
        <p:spPr>
          <a:xfrm>
            <a:off x="8129847" y="3300153"/>
            <a:ext cx="598517" cy="177892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7794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5135" y="484215"/>
            <a:ext cx="3917112" cy="54883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7988125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67643" y="920651"/>
            <a:ext cx="5665297" cy="378706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31520" y="274320"/>
            <a:ext cx="74731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Сайт вам больше не нужен</a:t>
            </a:r>
          </a:p>
          <a:p>
            <a:r>
              <a:rPr lang="ru-RU" dirty="0"/>
              <a:t>Далее импортируете в программу полученные данные, нажав кнопку +</a:t>
            </a:r>
            <a:r>
              <a:rPr lang="en-US" dirty="0"/>
              <a:t>csv</a:t>
            </a:r>
            <a:r>
              <a:rPr lang="ru-RU" dirty="0"/>
              <a:t>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9730" y="5354044"/>
            <a:ext cx="4695825" cy="80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3683077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7524" y="937000"/>
            <a:ext cx="7609284" cy="4815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2298219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0080" y="988090"/>
            <a:ext cx="7990436" cy="5364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1916726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082" y="1186988"/>
            <a:ext cx="8536743" cy="505587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48640" y="290945"/>
            <a:ext cx="47382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Далее, работа с данными.</a:t>
            </a:r>
          </a:p>
        </p:txBody>
      </p:sp>
    </p:spTree>
    <p:extLst>
      <p:ext uri="{BB962C8B-B14F-4D97-AF65-F5344CB8AC3E}">
        <p14:creationId xmlns:p14="http://schemas.microsoft.com/office/powerpoint/2010/main" val="569395632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6437" y="957695"/>
            <a:ext cx="8139158" cy="4844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1230974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701" y="354503"/>
            <a:ext cx="8184659" cy="537227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943493" y="5935288"/>
            <a:ext cx="73450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/>
              <a:t>Двойной клик вызовет браузер с искомым аукционом.</a:t>
            </a:r>
          </a:p>
        </p:txBody>
      </p:sp>
    </p:spTree>
    <p:extLst>
      <p:ext uri="{BB962C8B-B14F-4D97-AF65-F5344CB8AC3E}">
        <p14:creationId xmlns:p14="http://schemas.microsoft.com/office/powerpoint/2010/main" val="4201867925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3130" y="501102"/>
            <a:ext cx="7405693" cy="5791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52677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183775" y="324197"/>
            <a:ext cx="25520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/>
              <a:t>Итого</a:t>
            </a:r>
          </a:p>
        </p:txBody>
      </p:sp>
      <p:sp>
        <p:nvSpPr>
          <p:cNvPr id="3" name="Стрелка вниз 2"/>
          <p:cNvSpPr/>
          <p:nvPr/>
        </p:nvSpPr>
        <p:spPr>
          <a:xfrm>
            <a:off x="964276" y="1330036"/>
            <a:ext cx="839586" cy="113884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Стрелка вниз 3"/>
          <p:cNvSpPr/>
          <p:nvPr/>
        </p:nvSpPr>
        <p:spPr>
          <a:xfrm>
            <a:off x="3124893" y="1330036"/>
            <a:ext cx="839586" cy="113884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трелка вниз 4"/>
          <p:cNvSpPr/>
          <p:nvPr/>
        </p:nvSpPr>
        <p:spPr>
          <a:xfrm>
            <a:off x="5281352" y="1330036"/>
            <a:ext cx="839586" cy="113884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низ 5"/>
          <p:cNvSpPr/>
          <p:nvPr/>
        </p:nvSpPr>
        <p:spPr>
          <a:xfrm>
            <a:off x="7437811" y="1330036"/>
            <a:ext cx="839586" cy="113884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57447" y="2828388"/>
            <a:ext cx="2053243" cy="199505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метод сопоставимых рыночных цен (анализа рынка)</a:t>
            </a:r>
          </a:p>
          <a:p>
            <a:pPr algn="ctr"/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518064" y="2828388"/>
            <a:ext cx="2053243" cy="199505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тарифный метод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4674524" y="2828388"/>
            <a:ext cx="2053243" cy="199505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700" dirty="0"/>
              <a:t>расчета средневзвешенной цены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6830984" y="2813824"/>
            <a:ext cx="2053243" cy="199505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/>
              <a:t>референтная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743708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6" grpId="1" animBg="1"/>
      <p:bldP spid="7" grpId="0" animBg="1"/>
      <p:bldP spid="8" grpId="0" animBg="1"/>
      <p:bldP spid="9" grpId="0" animBg="1"/>
      <p:bldP spid="10" grpId="0" animBg="1"/>
      <p:bldP spid="10" grpId="1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0205" y="738707"/>
            <a:ext cx="8052383" cy="53711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8760827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120" y="794471"/>
            <a:ext cx="7806567" cy="52239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3325122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6828" y="1280074"/>
            <a:ext cx="8132965" cy="42342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3924616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7030" y="964275"/>
            <a:ext cx="7910047" cy="350797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7030" y="3906981"/>
            <a:ext cx="7910047" cy="16772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7587429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447" y="1263707"/>
            <a:ext cx="8403907" cy="4835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7377679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5389" y="894224"/>
            <a:ext cx="8123526" cy="5447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6928634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257" y="289820"/>
            <a:ext cx="5796694" cy="386654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64601" y="2613747"/>
            <a:ext cx="5801686" cy="3920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321220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2014" y="583103"/>
            <a:ext cx="8346757" cy="56005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4344468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667" y="1291697"/>
            <a:ext cx="8486245" cy="424614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752600" y="262467"/>
            <a:ext cx="6019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/>
              <a:t>Раздел работы с </a:t>
            </a:r>
            <a:r>
              <a:rPr lang="ru-RU" sz="2800" dirty="0" err="1"/>
              <a:t>ГосРеестром</a:t>
            </a:r>
            <a:r>
              <a:rPr lang="ru-RU" sz="2800" dirty="0"/>
              <a:t> ЖВНЛС</a:t>
            </a:r>
          </a:p>
        </p:txBody>
      </p:sp>
    </p:spTree>
    <p:extLst>
      <p:ext uri="{BB962C8B-B14F-4D97-AF65-F5344CB8AC3E}">
        <p14:creationId xmlns:p14="http://schemas.microsoft.com/office/powerpoint/2010/main" val="34338668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5457" y="1890181"/>
            <a:ext cx="8440610" cy="421428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68867" y="220133"/>
            <a:ext cx="616373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Поиск по:</a:t>
            </a:r>
          </a:p>
          <a:p>
            <a:pPr marL="285750" indent="-285750">
              <a:buFontTx/>
              <a:buChar char="-"/>
            </a:pPr>
            <a:r>
              <a:rPr lang="ru-RU" dirty="0"/>
              <a:t>МНН</a:t>
            </a:r>
          </a:p>
          <a:p>
            <a:pPr marL="285750" indent="-285750">
              <a:buFontTx/>
              <a:buChar char="-"/>
            </a:pPr>
            <a:r>
              <a:rPr lang="ru-RU" dirty="0"/>
              <a:t>Торговому наименованию</a:t>
            </a:r>
          </a:p>
          <a:p>
            <a:pPr marL="285750" indent="-285750">
              <a:buFontTx/>
              <a:buChar char="-"/>
            </a:pPr>
            <a:r>
              <a:rPr lang="ru-RU" dirty="0"/>
              <a:t>Форме выпуска</a:t>
            </a:r>
          </a:p>
          <a:p>
            <a:pPr marL="285750" indent="-285750">
              <a:buFontTx/>
              <a:buChar char="-"/>
            </a:pPr>
            <a:r>
              <a:rPr lang="ru-RU" dirty="0"/>
              <a:t>Производителю</a:t>
            </a:r>
          </a:p>
        </p:txBody>
      </p:sp>
    </p:spTree>
    <p:extLst>
      <p:ext uri="{BB962C8B-B14F-4D97-AF65-F5344CB8AC3E}">
        <p14:creationId xmlns:p14="http://schemas.microsoft.com/office/powerpoint/2010/main" val="41950957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183775" y="324197"/>
            <a:ext cx="25520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/>
              <a:t>Итого</a:t>
            </a:r>
          </a:p>
        </p:txBody>
      </p:sp>
      <p:sp>
        <p:nvSpPr>
          <p:cNvPr id="3" name="Стрелка вниз 2"/>
          <p:cNvSpPr/>
          <p:nvPr/>
        </p:nvSpPr>
        <p:spPr>
          <a:xfrm>
            <a:off x="964276" y="1330036"/>
            <a:ext cx="839586" cy="113884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57447" y="2828388"/>
            <a:ext cx="2053243" cy="199505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метод сопоставимых рыночных цен (анализа рынка)</a:t>
            </a:r>
          </a:p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3780757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2045" y="1146176"/>
            <a:ext cx="8613979" cy="423862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91067" y="296333"/>
            <a:ext cx="35390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Препарат с РУ ЛП-006928</a:t>
            </a:r>
          </a:p>
        </p:txBody>
      </p:sp>
    </p:spTree>
    <p:extLst>
      <p:ext uri="{BB962C8B-B14F-4D97-AF65-F5344CB8AC3E}">
        <p14:creationId xmlns:p14="http://schemas.microsoft.com/office/powerpoint/2010/main" val="196337883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48733" y="220133"/>
            <a:ext cx="6985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/>
              <a:t>Есть ли на рынке????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879599" y="1329268"/>
            <a:ext cx="6985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3600" dirty="0"/>
              <a:t>Используется 3 раздел. Сведения о гражданском обороте 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2064" y="2837392"/>
            <a:ext cx="5461529" cy="3625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40598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8641" y="832572"/>
            <a:ext cx="8059362" cy="535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2785352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016" y="1683528"/>
            <a:ext cx="8575146" cy="3369903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955962" y="349134"/>
            <a:ext cx="55861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/>
              <a:t>Этот препарат отсутствовал в обороте.</a:t>
            </a:r>
          </a:p>
        </p:txBody>
      </p:sp>
    </p:spTree>
    <p:extLst>
      <p:ext uri="{BB962C8B-B14F-4D97-AF65-F5344CB8AC3E}">
        <p14:creationId xmlns:p14="http://schemas.microsoft.com/office/powerpoint/2010/main" val="491932736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8269" y="680517"/>
            <a:ext cx="7896657" cy="52843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4215169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7117" y="1375843"/>
            <a:ext cx="7748142" cy="42269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1448891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98764" y="340822"/>
            <a:ext cx="591034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/>
              <a:t>Планируется:</a:t>
            </a:r>
          </a:p>
          <a:p>
            <a:endParaRPr lang="ru-RU" sz="2400" dirty="0"/>
          </a:p>
          <a:p>
            <a:pPr marL="285750" indent="-285750">
              <a:buFontTx/>
              <a:buChar char="-"/>
            </a:pPr>
            <a:r>
              <a:rPr lang="ru-RU" sz="2400" dirty="0"/>
              <a:t>В разделах работы с сайтом </a:t>
            </a:r>
            <a:r>
              <a:rPr lang="ru-RU" sz="2400" dirty="0" err="1"/>
              <a:t>ГосЗакупок</a:t>
            </a:r>
            <a:r>
              <a:rPr lang="ru-RU" sz="2400" dirty="0"/>
              <a:t> и </a:t>
            </a:r>
            <a:r>
              <a:rPr lang="ru-RU" sz="2400" dirty="0" err="1"/>
              <a:t>ГосРеестра</a:t>
            </a:r>
            <a:r>
              <a:rPr lang="ru-RU" sz="2400" dirty="0"/>
              <a:t> ЖВНЛС усложнить поисковые запросы</a:t>
            </a:r>
          </a:p>
          <a:p>
            <a:pPr marL="285750" indent="-285750">
              <a:buFontTx/>
              <a:buChar char="-"/>
            </a:pPr>
            <a:r>
              <a:rPr lang="ru-RU" sz="2400" dirty="0"/>
              <a:t>Доделать версию под Мак ОС 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6181" y="2866853"/>
            <a:ext cx="5612382" cy="37334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6740441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93163" y="161639"/>
            <a:ext cx="7188321" cy="707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999" dirty="0">
                <a:solidFill>
                  <a:schemeClr val="tx1">
                    <a:lumMod val="95000"/>
                  </a:schemeClr>
                </a:solidFill>
              </a:rPr>
              <a:t>Спасибо за внимание!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726" y="1144824"/>
            <a:ext cx="7904679" cy="4429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724322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4902" y="1797886"/>
            <a:ext cx="7743825" cy="1400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690325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8388" y="926782"/>
            <a:ext cx="7943850" cy="5553075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915179" y="69012"/>
            <a:ext cx="733026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Обоснование НМЦК (без НДС)  в соответствии с методами, предусмотренных частями 2-6  ст. 22 Федерального закона 44-ФЗ1</a:t>
            </a:r>
          </a:p>
        </p:txBody>
      </p:sp>
    </p:spTree>
    <p:extLst>
      <p:ext uri="{BB962C8B-B14F-4D97-AF65-F5344CB8AC3E}">
        <p14:creationId xmlns:p14="http://schemas.microsoft.com/office/powerpoint/2010/main" val="307518333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915179" y="69012"/>
            <a:ext cx="733026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Обоснование НМЦК (без НДС)  в соответствии с методами, предусмотренных частями 2-6  ст. 22 Федерального закона 44-ФЗ1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581892" y="1055717"/>
            <a:ext cx="57350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800" dirty="0"/>
              <a:t>Сопоставимые условия?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236124" y="994162"/>
            <a:ext cx="45553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/>
              <a:t>Коэффициент вариации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2627" y="1919311"/>
            <a:ext cx="6715478" cy="3944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983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theme/theme1.xml><?xml version="1.0" encoding="utf-8"?>
<a:theme xmlns:a="http://schemas.openxmlformats.org/drawingml/2006/main" name="Office Them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F46216B-77A9-411A-B9D3-5023FCB70208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357</TotalTime>
  <Words>506</Words>
  <Application>Microsoft Macintosh PowerPoint</Application>
  <PresentationFormat>Экран (4:3)</PresentationFormat>
  <Paragraphs>85</Paragraphs>
  <Slides>67</Slides>
  <Notes>0</Notes>
  <HiddenSlides>2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67</vt:i4>
      </vt:variant>
    </vt:vector>
  </HeadingPairs>
  <TitlesOfParts>
    <vt:vector size="71" baseType="lpstr">
      <vt:lpstr>Arial</vt:lpstr>
      <vt:lpstr>Calibri</vt:lpstr>
      <vt:lpstr>Calibri Light</vt:lpstr>
      <vt:lpstr>Office Theme</vt:lpstr>
      <vt:lpstr>Клинический фармаколог в контрактной службе.  Обоснование НМЦК — проблемы и решения. Собственный опыт.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Клинический фармаколог в контрактной службе.  Обоснование НМЦК — проблемы и решения. Собственный опыт.</dc:title>
  <dc:creator>Виталий Михайлович Цветов</dc:creator>
  <cp:lastModifiedBy>Microsoft Office User</cp:lastModifiedBy>
  <cp:revision>59</cp:revision>
  <dcterms:created xsi:type="dcterms:W3CDTF">2022-06-14T07:51:35Z</dcterms:created>
  <dcterms:modified xsi:type="dcterms:W3CDTF">2022-10-12T14:00:09Z</dcterms:modified>
</cp:coreProperties>
</file>